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0"/>
  </p:notesMasterIdLst>
  <p:sldIdLst>
    <p:sldId id="256" r:id="rId5"/>
    <p:sldId id="260" r:id="rId6"/>
    <p:sldId id="263" r:id="rId7"/>
    <p:sldId id="265" r:id="rId8"/>
    <p:sldId id="266" r:id="rId9"/>
  </p:sldIdLst>
  <p:sldSz cx="7556500" cy="10693400"/>
  <p:notesSz cx="6797675" cy="9926638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3F3F"/>
    <a:srgbClr val="000000"/>
    <a:srgbClr val="FFFEFC"/>
    <a:srgbClr val="DCED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73" autoAdjust="0"/>
  </p:normalViewPr>
  <p:slideViewPr>
    <p:cSldViewPr>
      <p:cViewPr>
        <p:scale>
          <a:sx n="125" d="100"/>
          <a:sy n="125" d="100"/>
        </p:scale>
        <p:origin x="-440" y="-5480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136" cy="498100"/>
          </a:xfrm>
          <a:prstGeom prst="rect">
            <a:avLst/>
          </a:prstGeom>
        </p:spPr>
        <p:txBody>
          <a:bodyPr vert="horz" lIns="83796" tIns="41898" rIns="83796" bIns="41898" rtlCol="0"/>
          <a:lstStyle>
            <a:lvl1pPr algn="l">
              <a:defRPr sz="11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112" y="1"/>
            <a:ext cx="2946136" cy="498100"/>
          </a:xfrm>
          <a:prstGeom prst="rect">
            <a:avLst/>
          </a:prstGeom>
        </p:spPr>
        <p:txBody>
          <a:bodyPr vert="horz" lIns="83796" tIns="41898" rIns="83796" bIns="41898" rtlCol="0"/>
          <a:lstStyle>
            <a:lvl1pPr algn="r">
              <a:defRPr sz="1100"/>
            </a:lvl1pPr>
          </a:lstStyle>
          <a:p>
            <a:fld id="{0E8849C1-D60F-467C-A10C-69808C863F61}" type="datetimeFigureOut">
              <a:rPr lang="fr-FR" smtClean="0"/>
              <a:t>09/07/2026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216150" y="1241425"/>
            <a:ext cx="236537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3796" tIns="41898" rIns="83796" bIns="41898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768" y="4777636"/>
            <a:ext cx="5438140" cy="3908172"/>
          </a:xfrm>
          <a:prstGeom prst="rect">
            <a:avLst/>
          </a:prstGeom>
        </p:spPr>
        <p:txBody>
          <a:bodyPr vert="horz" lIns="83796" tIns="41898" rIns="83796" bIns="41898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38"/>
            <a:ext cx="2946136" cy="498100"/>
          </a:xfrm>
          <a:prstGeom prst="rect">
            <a:avLst/>
          </a:prstGeom>
        </p:spPr>
        <p:txBody>
          <a:bodyPr vert="horz" lIns="83796" tIns="41898" rIns="83796" bIns="41898" rtlCol="0" anchor="b"/>
          <a:lstStyle>
            <a:lvl1pPr algn="l">
              <a:defRPr sz="11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112" y="9428538"/>
            <a:ext cx="2946136" cy="498100"/>
          </a:xfrm>
          <a:prstGeom prst="rect">
            <a:avLst/>
          </a:prstGeom>
        </p:spPr>
        <p:txBody>
          <a:bodyPr vert="horz" lIns="83796" tIns="41898" rIns="83796" bIns="41898" rtlCol="0" anchor="b"/>
          <a:lstStyle>
            <a:lvl1pPr algn="r">
              <a:defRPr sz="1100"/>
            </a:lvl1pPr>
          </a:lstStyle>
          <a:p>
            <a:fld id="{EA964661-987C-4465-9B00-6FF0D76FA71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714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964661-987C-4465-9B00-6FF0D76FA718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48947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1EB230-170A-EEDB-D8E7-230954F72E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8F5ED82-FA67-3D09-212E-5E6976A6E2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8417C9-040E-DE56-6FE0-401EB3A5D1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3306E43-CEE6-7A8E-C4FC-6E457EDC14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964661-987C-4465-9B00-6FF0D76FA718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3895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FFCC87-E90E-7B84-2598-7FA7194EB5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C87F7C3-9FE4-A536-DA6A-AA11AA954F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BA25E34-64C6-FB3D-0048-E67AE9AB36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50E1BD8-CF51-4AD9-D304-059C9B1430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964661-987C-4465-9B00-6FF0D76FA718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4535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7/9/2026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7/9/2026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7/9/2026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53948" y="395995"/>
            <a:ext cx="3600450" cy="216535"/>
          </a:xfrm>
          <a:custGeom>
            <a:avLst/>
            <a:gdLst/>
            <a:ahLst/>
            <a:cxnLst/>
            <a:rect l="l" t="t" r="r" b="b"/>
            <a:pathLst>
              <a:path w="3600450" h="216534">
                <a:moveTo>
                  <a:pt x="3526205" y="216001"/>
                </a:moveTo>
                <a:lnTo>
                  <a:pt x="73799" y="216001"/>
                </a:lnTo>
                <a:lnTo>
                  <a:pt x="45075" y="210201"/>
                </a:lnTo>
                <a:lnTo>
                  <a:pt x="21616" y="194384"/>
                </a:lnTo>
                <a:lnTo>
                  <a:pt x="5800" y="170926"/>
                </a:lnTo>
                <a:lnTo>
                  <a:pt x="0" y="142201"/>
                </a:lnTo>
                <a:lnTo>
                  <a:pt x="0" y="73799"/>
                </a:lnTo>
                <a:lnTo>
                  <a:pt x="5800" y="45075"/>
                </a:lnTo>
                <a:lnTo>
                  <a:pt x="21616" y="21616"/>
                </a:lnTo>
                <a:lnTo>
                  <a:pt x="45075" y="5800"/>
                </a:lnTo>
                <a:lnTo>
                  <a:pt x="73799" y="0"/>
                </a:lnTo>
                <a:lnTo>
                  <a:pt x="3526205" y="0"/>
                </a:lnTo>
                <a:lnTo>
                  <a:pt x="3554930" y="5800"/>
                </a:lnTo>
                <a:lnTo>
                  <a:pt x="3578388" y="21616"/>
                </a:lnTo>
                <a:lnTo>
                  <a:pt x="3594205" y="45075"/>
                </a:lnTo>
                <a:lnTo>
                  <a:pt x="3600005" y="73799"/>
                </a:lnTo>
                <a:lnTo>
                  <a:pt x="3600005" y="142201"/>
                </a:lnTo>
                <a:lnTo>
                  <a:pt x="3594205" y="170926"/>
                </a:lnTo>
                <a:lnTo>
                  <a:pt x="3578388" y="194384"/>
                </a:lnTo>
                <a:lnTo>
                  <a:pt x="3554930" y="210201"/>
                </a:lnTo>
                <a:lnTo>
                  <a:pt x="3526205" y="216001"/>
                </a:lnTo>
                <a:close/>
              </a:path>
            </a:pathLst>
          </a:custGeom>
          <a:solidFill>
            <a:srgbClr val="FFD7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455752" y="397799"/>
            <a:ext cx="3596640" cy="212725"/>
          </a:xfrm>
          <a:custGeom>
            <a:avLst/>
            <a:gdLst/>
            <a:ahLst/>
            <a:cxnLst/>
            <a:rect l="l" t="t" r="r" b="b"/>
            <a:pathLst>
              <a:path w="3596640" h="212725">
                <a:moveTo>
                  <a:pt x="71996" y="0"/>
                </a:moveTo>
                <a:lnTo>
                  <a:pt x="3524402" y="0"/>
                </a:lnTo>
                <a:lnTo>
                  <a:pt x="3552427" y="5657"/>
                </a:lnTo>
                <a:lnTo>
                  <a:pt x="3575311" y="21086"/>
                </a:lnTo>
                <a:lnTo>
                  <a:pt x="3590741" y="43971"/>
                </a:lnTo>
                <a:lnTo>
                  <a:pt x="3596398" y="71996"/>
                </a:lnTo>
                <a:lnTo>
                  <a:pt x="3596398" y="140398"/>
                </a:lnTo>
                <a:lnTo>
                  <a:pt x="3590741" y="168423"/>
                </a:lnTo>
                <a:lnTo>
                  <a:pt x="3575311" y="191308"/>
                </a:lnTo>
                <a:lnTo>
                  <a:pt x="3552427" y="206737"/>
                </a:lnTo>
                <a:lnTo>
                  <a:pt x="3524402" y="212394"/>
                </a:lnTo>
                <a:lnTo>
                  <a:pt x="71996" y="212394"/>
                </a:lnTo>
                <a:lnTo>
                  <a:pt x="43971" y="206737"/>
                </a:lnTo>
                <a:lnTo>
                  <a:pt x="21086" y="191308"/>
                </a:lnTo>
                <a:lnTo>
                  <a:pt x="5657" y="168423"/>
                </a:lnTo>
                <a:lnTo>
                  <a:pt x="0" y="140398"/>
                </a:lnTo>
                <a:lnTo>
                  <a:pt x="0" y="71996"/>
                </a:lnTo>
                <a:lnTo>
                  <a:pt x="5657" y="43971"/>
                </a:lnTo>
                <a:lnTo>
                  <a:pt x="21086" y="21086"/>
                </a:lnTo>
                <a:lnTo>
                  <a:pt x="43971" y="5657"/>
                </a:lnTo>
                <a:lnTo>
                  <a:pt x="71996" y="0"/>
                </a:lnTo>
                <a:close/>
              </a:path>
            </a:pathLst>
          </a:custGeom>
          <a:ln w="3594">
            <a:solidFill>
              <a:srgbClr val="083E3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8142" y="427736"/>
            <a:ext cx="6806565" cy="1710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4EB3408-7F5D-80F0-61FA-DAAFC87D96FF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1583500" y="10477500"/>
            <a:ext cx="4424362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fr-FR" sz="1000">
                <a:solidFill>
                  <a:srgbClr val="29CF00">
                    <a:alpha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C2 - COLAS GROUP INTERNAL: Employees and partners who need to know.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11.png"/><Relationship Id="rId7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4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png"/><Relationship Id="rId5" Type="http://schemas.openxmlformats.org/officeDocument/2006/relationships/image" Target="../media/image1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29691" y="73442"/>
            <a:ext cx="6840220" cy="432434"/>
          </a:xfrm>
          <a:custGeom>
            <a:avLst/>
            <a:gdLst/>
            <a:ahLst/>
            <a:cxnLst/>
            <a:rect l="l" t="t" r="r" b="b"/>
            <a:pathLst>
              <a:path w="6840220" h="432434">
                <a:moveTo>
                  <a:pt x="6732003" y="432003"/>
                </a:moveTo>
                <a:lnTo>
                  <a:pt x="108000" y="432003"/>
                </a:lnTo>
                <a:lnTo>
                  <a:pt x="65960" y="423514"/>
                </a:lnTo>
                <a:lnTo>
                  <a:pt x="31630" y="400367"/>
                </a:lnTo>
                <a:lnTo>
                  <a:pt x="8486" y="366037"/>
                </a:lnTo>
                <a:lnTo>
                  <a:pt x="0" y="324002"/>
                </a:lnTo>
                <a:lnTo>
                  <a:pt x="0" y="108000"/>
                </a:lnTo>
                <a:lnTo>
                  <a:pt x="8486" y="65960"/>
                </a:lnTo>
                <a:lnTo>
                  <a:pt x="31630" y="31631"/>
                </a:lnTo>
                <a:lnTo>
                  <a:pt x="65960" y="8486"/>
                </a:lnTo>
                <a:lnTo>
                  <a:pt x="108000" y="0"/>
                </a:lnTo>
                <a:lnTo>
                  <a:pt x="6732003" y="0"/>
                </a:lnTo>
                <a:lnTo>
                  <a:pt x="6774038" y="8486"/>
                </a:lnTo>
                <a:lnTo>
                  <a:pt x="6808368" y="31631"/>
                </a:lnTo>
                <a:lnTo>
                  <a:pt x="6831515" y="65960"/>
                </a:lnTo>
                <a:lnTo>
                  <a:pt x="6840004" y="108000"/>
                </a:lnTo>
                <a:lnTo>
                  <a:pt x="6840004" y="324002"/>
                </a:lnTo>
                <a:lnTo>
                  <a:pt x="6831515" y="366037"/>
                </a:lnTo>
                <a:lnTo>
                  <a:pt x="6808368" y="400367"/>
                </a:lnTo>
                <a:lnTo>
                  <a:pt x="6774038" y="423514"/>
                </a:lnTo>
                <a:lnTo>
                  <a:pt x="6732003" y="432003"/>
                </a:lnTo>
                <a:close/>
              </a:path>
            </a:pathLst>
          </a:custGeom>
          <a:solidFill>
            <a:srgbClr val="083E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222943" y="140916"/>
            <a:ext cx="2980055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b="1" dirty="0">
                <a:solidFill>
                  <a:srgbClr val="FFFFFF"/>
                </a:solidFill>
                <a:latin typeface="Roboto"/>
                <a:cs typeface="Roboto"/>
              </a:rPr>
              <a:t>VOTE</a:t>
            </a:r>
            <a:r>
              <a:rPr sz="13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b="1" dirty="0">
                <a:solidFill>
                  <a:srgbClr val="FFFFFF"/>
                </a:solidFill>
                <a:latin typeface="Roboto"/>
                <a:cs typeface="Roboto"/>
              </a:rPr>
              <a:t>PAR</a:t>
            </a:r>
            <a:r>
              <a:rPr sz="13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b="1" dirty="0">
                <a:solidFill>
                  <a:srgbClr val="FFFFFF"/>
                </a:solidFill>
                <a:latin typeface="Roboto"/>
                <a:cs typeface="Roboto"/>
              </a:rPr>
              <a:t>INTERNET</a:t>
            </a:r>
            <a:r>
              <a:rPr sz="13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b="1" dirty="0">
                <a:solidFill>
                  <a:srgbClr val="FFFFFF"/>
                </a:solidFill>
                <a:latin typeface="Roboto"/>
                <a:cs typeface="Roboto"/>
              </a:rPr>
              <a:t>:</a:t>
            </a:r>
            <a:r>
              <a:rPr sz="13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b="1" dirty="0">
                <a:solidFill>
                  <a:srgbClr val="FFFFFF"/>
                </a:solidFill>
                <a:latin typeface="Roboto"/>
                <a:cs typeface="Roboto"/>
              </a:rPr>
              <a:t>MODE</a:t>
            </a:r>
            <a:r>
              <a:rPr sz="13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b="1" spc="-10" dirty="0">
                <a:solidFill>
                  <a:srgbClr val="FFFFFF"/>
                </a:solidFill>
                <a:latin typeface="Roboto"/>
                <a:cs typeface="Roboto"/>
              </a:rPr>
              <a:t>D'EMPLOI</a:t>
            </a:r>
            <a:endParaRPr sz="1300" dirty="0">
              <a:latin typeface="Roboto"/>
              <a:cs typeface="Roboto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39791" y="164179"/>
            <a:ext cx="899999" cy="227647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583597" y="1372041"/>
            <a:ext cx="6616395" cy="4343629"/>
            <a:chOff x="4326115" y="834018"/>
            <a:chExt cx="2867660" cy="1822450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331327" y="834115"/>
              <a:ext cx="2856793" cy="1822139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4333417" y="841321"/>
              <a:ext cx="2853055" cy="1807845"/>
            </a:xfrm>
            <a:custGeom>
              <a:avLst/>
              <a:gdLst/>
              <a:ahLst/>
              <a:cxnLst/>
              <a:rect l="l" t="t" r="r" b="b"/>
              <a:pathLst>
                <a:path w="2853054" h="1807845">
                  <a:moveTo>
                    <a:pt x="0" y="0"/>
                  </a:moveTo>
                  <a:lnTo>
                    <a:pt x="2852597" y="0"/>
                  </a:lnTo>
                  <a:lnTo>
                    <a:pt x="2852597" y="1807743"/>
                  </a:lnTo>
                  <a:lnTo>
                    <a:pt x="0" y="1807743"/>
                  </a:lnTo>
                  <a:lnTo>
                    <a:pt x="0" y="0"/>
                  </a:lnTo>
                  <a:close/>
                </a:path>
              </a:pathLst>
            </a:custGeom>
            <a:ln w="14401">
              <a:solidFill>
                <a:srgbClr val="083E3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495225" y="1374114"/>
              <a:ext cx="552648" cy="215998"/>
            </a:xfrm>
            <a:prstGeom prst="rect">
              <a:avLst/>
            </a:prstGeom>
          </p:spPr>
        </p:pic>
      </p:grpSp>
      <p:sp>
        <p:nvSpPr>
          <p:cNvPr id="102" name="Rectangle 101">
            <a:extLst>
              <a:ext uri="{FF2B5EF4-FFF2-40B4-BE49-F238E27FC236}">
                <a16:creationId xmlns:a16="http://schemas.microsoft.com/office/drawing/2014/main" id="{B8C6059E-C747-0A3C-5266-A14AFEDF5901}"/>
              </a:ext>
            </a:extLst>
          </p:cNvPr>
          <p:cNvSpPr/>
          <p:nvPr/>
        </p:nvSpPr>
        <p:spPr>
          <a:xfrm>
            <a:off x="3377104" y="4192074"/>
            <a:ext cx="1028358" cy="3005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5" name="Image 104">
            <a:extLst>
              <a:ext uri="{FF2B5EF4-FFF2-40B4-BE49-F238E27FC236}">
                <a16:creationId xmlns:a16="http://schemas.microsoft.com/office/drawing/2014/main" id="{41CEE1CD-E7DF-DF4D-65D1-CC249832A9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2818" y="6958753"/>
            <a:ext cx="2920281" cy="3650352"/>
          </a:xfrm>
          <a:prstGeom prst="rect">
            <a:avLst/>
          </a:prstGeom>
        </p:spPr>
      </p:pic>
      <p:sp>
        <p:nvSpPr>
          <p:cNvPr id="9" name="Ellipse 8">
            <a:extLst>
              <a:ext uri="{FF2B5EF4-FFF2-40B4-BE49-F238E27FC236}">
                <a16:creationId xmlns:a16="http://schemas.microsoft.com/office/drawing/2014/main" id="{BADE6BE3-BE72-E3F2-1EC5-6515277F4C8E}"/>
              </a:ext>
            </a:extLst>
          </p:cNvPr>
          <p:cNvSpPr/>
          <p:nvPr/>
        </p:nvSpPr>
        <p:spPr>
          <a:xfrm>
            <a:off x="589406" y="862398"/>
            <a:ext cx="500063" cy="4699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B11B4789-D090-9D28-76D9-458E004A41CB}"/>
              </a:ext>
            </a:extLst>
          </p:cNvPr>
          <p:cNvSpPr/>
          <p:nvPr/>
        </p:nvSpPr>
        <p:spPr>
          <a:xfrm>
            <a:off x="583597" y="5957151"/>
            <a:ext cx="500063" cy="4699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>
                <a:solidFill>
                  <a:schemeClr val="bg1"/>
                </a:solidFill>
              </a:rPr>
              <a:t>2</a:t>
            </a:r>
          </a:p>
        </p:txBody>
      </p:sp>
      <p:pic>
        <p:nvPicPr>
          <p:cNvPr id="44" name="Graphique 43" descr="Curseur contour">
            <a:extLst>
              <a:ext uri="{FF2B5EF4-FFF2-40B4-BE49-F238E27FC236}">
                <a16:creationId xmlns:a16="http://schemas.microsoft.com/office/drawing/2014/main" id="{F0BF3267-F554-C188-6704-1BB2BC06BFD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405462" y="4192074"/>
            <a:ext cx="774772" cy="774772"/>
          </a:xfrm>
          <a:prstGeom prst="rect">
            <a:avLst/>
          </a:prstGeom>
        </p:spPr>
      </p:pic>
      <p:pic>
        <p:nvPicPr>
          <p:cNvPr id="46" name="Image 45">
            <a:extLst>
              <a:ext uri="{FF2B5EF4-FFF2-40B4-BE49-F238E27FC236}">
                <a16:creationId xmlns:a16="http://schemas.microsoft.com/office/drawing/2014/main" id="{4B4C8A36-9F4B-9CF5-B8FD-8159FEF4E4D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25434" y="6883383"/>
            <a:ext cx="5031066" cy="3218069"/>
          </a:xfrm>
          <a:prstGeom prst="rect">
            <a:avLst/>
          </a:prstGeom>
        </p:spPr>
      </p:pic>
      <p:cxnSp>
        <p:nvCxnSpPr>
          <p:cNvPr id="48" name="Connecteur droit avec flèche 47">
            <a:extLst>
              <a:ext uri="{FF2B5EF4-FFF2-40B4-BE49-F238E27FC236}">
                <a16:creationId xmlns:a16="http://schemas.microsoft.com/office/drawing/2014/main" id="{1484BB2A-B741-C3B0-9B46-E815F4A69F07}"/>
              </a:ext>
            </a:extLst>
          </p:cNvPr>
          <p:cNvCxnSpPr/>
          <p:nvPr/>
        </p:nvCxnSpPr>
        <p:spPr>
          <a:xfrm flipV="1">
            <a:off x="1492250" y="8318500"/>
            <a:ext cx="1600200" cy="17391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0" name="Connecteur droit avec flèche 49">
            <a:extLst>
              <a:ext uri="{FF2B5EF4-FFF2-40B4-BE49-F238E27FC236}">
                <a16:creationId xmlns:a16="http://schemas.microsoft.com/office/drawing/2014/main" id="{1DA97D0C-2169-72C7-89A2-A5ADE6AEF868}"/>
              </a:ext>
            </a:extLst>
          </p:cNvPr>
          <p:cNvCxnSpPr>
            <a:cxnSpLocks/>
          </p:cNvCxnSpPr>
          <p:nvPr/>
        </p:nvCxnSpPr>
        <p:spPr>
          <a:xfrm>
            <a:off x="1492250" y="8578640"/>
            <a:ext cx="1600200" cy="21614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53" name="Graphique 52" descr="Curseur contour">
            <a:extLst>
              <a:ext uri="{FF2B5EF4-FFF2-40B4-BE49-F238E27FC236}">
                <a16:creationId xmlns:a16="http://schemas.microsoft.com/office/drawing/2014/main" id="{3550DBB8-A22A-3A50-133C-B534DA51DC9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371009" y="9321162"/>
            <a:ext cx="774772" cy="774772"/>
          </a:xfrm>
          <a:prstGeom prst="rect">
            <a:avLst/>
          </a:prstGeom>
        </p:spPr>
      </p:pic>
      <p:sp>
        <p:nvSpPr>
          <p:cNvPr id="54" name="Ellipse 53">
            <a:extLst>
              <a:ext uri="{FF2B5EF4-FFF2-40B4-BE49-F238E27FC236}">
                <a16:creationId xmlns:a16="http://schemas.microsoft.com/office/drawing/2014/main" id="{CC48A850-D2FB-7853-023F-179AB0FFFFC1}"/>
              </a:ext>
            </a:extLst>
          </p:cNvPr>
          <p:cNvSpPr/>
          <p:nvPr/>
        </p:nvSpPr>
        <p:spPr>
          <a:xfrm>
            <a:off x="3586211" y="8110765"/>
            <a:ext cx="162380" cy="132747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9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55" name="Ellipse 54">
            <a:extLst>
              <a:ext uri="{FF2B5EF4-FFF2-40B4-BE49-F238E27FC236}">
                <a16:creationId xmlns:a16="http://schemas.microsoft.com/office/drawing/2014/main" id="{D6CF2D57-DF1B-23EE-8B16-D7EA81389F0F}"/>
              </a:ext>
            </a:extLst>
          </p:cNvPr>
          <p:cNvSpPr/>
          <p:nvPr/>
        </p:nvSpPr>
        <p:spPr>
          <a:xfrm>
            <a:off x="3748591" y="8484993"/>
            <a:ext cx="162380" cy="132747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9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56" name="Ellipse 55">
            <a:extLst>
              <a:ext uri="{FF2B5EF4-FFF2-40B4-BE49-F238E27FC236}">
                <a16:creationId xmlns:a16="http://schemas.microsoft.com/office/drawing/2014/main" id="{49739025-9A95-6EE6-0D83-BE67C4D2409F}"/>
              </a:ext>
            </a:extLst>
          </p:cNvPr>
          <p:cNvSpPr/>
          <p:nvPr/>
        </p:nvSpPr>
        <p:spPr>
          <a:xfrm>
            <a:off x="3549650" y="8871553"/>
            <a:ext cx="162380" cy="132747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9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57" name="Ellipse 56">
            <a:extLst>
              <a:ext uri="{FF2B5EF4-FFF2-40B4-BE49-F238E27FC236}">
                <a16:creationId xmlns:a16="http://schemas.microsoft.com/office/drawing/2014/main" id="{CB9B9BF6-4E4F-EA83-293A-578AB6017854}"/>
              </a:ext>
            </a:extLst>
          </p:cNvPr>
          <p:cNvSpPr/>
          <p:nvPr/>
        </p:nvSpPr>
        <p:spPr>
          <a:xfrm>
            <a:off x="6502249" y="9254789"/>
            <a:ext cx="162380" cy="132747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900" b="1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E495415-C01C-FD21-09BC-4C85F200E5F1}"/>
              </a:ext>
            </a:extLst>
          </p:cNvPr>
          <p:cNvSpPr/>
          <p:nvPr/>
        </p:nvSpPr>
        <p:spPr>
          <a:xfrm>
            <a:off x="329691" y="6974102"/>
            <a:ext cx="500063" cy="4442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4304435-406D-3791-1E6C-5444C4FD9F77}"/>
              </a:ext>
            </a:extLst>
          </p:cNvPr>
          <p:cNvSpPr/>
          <p:nvPr/>
        </p:nvSpPr>
        <p:spPr>
          <a:xfrm>
            <a:off x="1080485" y="7861300"/>
            <a:ext cx="228600" cy="76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374EAA5-6682-5582-4C12-AC99A4834503}"/>
              </a:ext>
            </a:extLst>
          </p:cNvPr>
          <p:cNvSpPr/>
          <p:nvPr/>
        </p:nvSpPr>
        <p:spPr>
          <a:xfrm>
            <a:off x="1513682" y="8856964"/>
            <a:ext cx="228600" cy="76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67A3565-5339-DEFD-3FEC-0FFB64D9C86D}"/>
              </a:ext>
            </a:extLst>
          </p:cNvPr>
          <p:cNvSpPr/>
          <p:nvPr/>
        </p:nvSpPr>
        <p:spPr>
          <a:xfrm>
            <a:off x="3747770" y="2366434"/>
            <a:ext cx="1547282" cy="172246"/>
          </a:xfrm>
          <a:prstGeom prst="rect">
            <a:avLst/>
          </a:prstGeom>
          <a:solidFill>
            <a:srgbClr val="FFFEFC"/>
          </a:solidFill>
          <a:ln>
            <a:solidFill>
              <a:srgbClr val="FFFEF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l"/>
            <a:r>
              <a:rPr lang="fr-FR" sz="1000" b="1" dirty="0">
                <a:solidFill>
                  <a:srgbClr val="000000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ETABLISSEMENT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35EC18E9-DC97-BD6C-AAC6-D335404E34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0FCBFD08-4704-C4F8-4584-BFEE687603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814" y="6167322"/>
            <a:ext cx="6380475" cy="331049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5D47243-5D54-84C6-E9A9-48DFEBFB16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335" y="1485855"/>
            <a:ext cx="6360955" cy="3310497"/>
          </a:xfrm>
          <a:prstGeom prst="rect">
            <a:avLst/>
          </a:prstGeom>
        </p:spPr>
      </p:pic>
      <p:sp>
        <p:nvSpPr>
          <p:cNvPr id="2" name="object 2">
            <a:extLst>
              <a:ext uri="{FF2B5EF4-FFF2-40B4-BE49-F238E27FC236}">
                <a16:creationId xmlns:a16="http://schemas.microsoft.com/office/drawing/2014/main" id="{C8C92750-8C08-95A1-E272-BC4D98577661}"/>
              </a:ext>
            </a:extLst>
          </p:cNvPr>
          <p:cNvSpPr/>
          <p:nvPr/>
        </p:nvSpPr>
        <p:spPr>
          <a:xfrm>
            <a:off x="329691" y="73442"/>
            <a:ext cx="6840220" cy="432434"/>
          </a:xfrm>
          <a:custGeom>
            <a:avLst/>
            <a:gdLst/>
            <a:ahLst/>
            <a:cxnLst/>
            <a:rect l="l" t="t" r="r" b="b"/>
            <a:pathLst>
              <a:path w="6840220" h="432434">
                <a:moveTo>
                  <a:pt x="6732003" y="432003"/>
                </a:moveTo>
                <a:lnTo>
                  <a:pt x="108000" y="432003"/>
                </a:lnTo>
                <a:lnTo>
                  <a:pt x="65960" y="423514"/>
                </a:lnTo>
                <a:lnTo>
                  <a:pt x="31630" y="400367"/>
                </a:lnTo>
                <a:lnTo>
                  <a:pt x="8486" y="366037"/>
                </a:lnTo>
                <a:lnTo>
                  <a:pt x="0" y="324002"/>
                </a:lnTo>
                <a:lnTo>
                  <a:pt x="0" y="108000"/>
                </a:lnTo>
                <a:lnTo>
                  <a:pt x="8486" y="65960"/>
                </a:lnTo>
                <a:lnTo>
                  <a:pt x="31630" y="31631"/>
                </a:lnTo>
                <a:lnTo>
                  <a:pt x="65960" y="8486"/>
                </a:lnTo>
                <a:lnTo>
                  <a:pt x="108000" y="0"/>
                </a:lnTo>
                <a:lnTo>
                  <a:pt x="6732003" y="0"/>
                </a:lnTo>
                <a:lnTo>
                  <a:pt x="6774038" y="8486"/>
                </a:lnTo>
                <a:lnTo>
                  <a:pt x="6808368" y="31631"/>
                </a:lnTo>
                <a:lnTo>
                  <a:pt x="6831515" y="65960"/>
                </a:lnTo>
                <a:lnTo>
                  <a:pt x="6840004" y="108000"/>
                </a:lnTo>
                <a:lnTo>
                  <a:pt x="6840004" y="324002"/>
                </a:lnTo>
                <a:lnTo>
                  <a:pt x="6831515" y="366037"/>
                </a:lnTo>
                <a:lnTo>
                  <a:pt x="6808368" y="400367"/>
                </a:lnTo>
                <a:lnTo>
                  <a:pt x="6774038" y="423514"/>
                </a:lnTo>
                <a:lnTo>
                  <a:pt x="6732003" y="432003"/>
                </a:lnTo>
                <a:close/>
              </a:path>
            </a:pathLst>
          </a:custGeom>
          <a:solidFill>
            <a:srgbClr val="083E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4EBB641D-337E-9508-4A58-B905B1FF199F}"/>
              </a:ext>
            </a:extLst>
          </p:cNvPr>
          <p:cNvSpPr txBox="1"/>
          <p:nvPr/>
        </p:nvSpPr>
        <p:spPr>
          <a:xfrm>
            <a:off x="2222943" y="140916"/>
            <a:ext cx="2980055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b="1" dirty="0">
                <a:solidFill>
                  <a:srgbClr val="FFFFFF"/>
                </a:solidFill>
                <a:latin typeface="Roboto"/>
                <a:cs typeface="Roboto"/>
              </a:rPr>
              <a:t>VOTE</a:t>
            </a:r>
            <a:r>
              <a:rPr sz="13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b="1" dirty="0">
                <a:solidFill>
                  <a:srgbClr val="FFFFFF"/>
                </a:solidFill>
                <a:latin typeface="Roboto"/>
                <a:cs typeface="Roboto"/>
              </a:rPr>
              <a:t>PAR</a:t>
            </a:r>
            <a:r>
              <a:rPr sz="13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b="1" dirty="0">
                <a:solidFill>
                  <a:srgbClr val="FFFFFF"/>
                </a:solidFill>
                <a:latin typeface="Roboto"/>
                <a:cs typeface="Roboto"/>
              </a:rPr>
              <a:t>INTERNET</a:t>
            </a:r>
            <a:r>
              <a:rPr sz="13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b="1" dirty="0">
                <a:solidFill>
                  <a:srgbClr val="FFFFFF"/>
                </a:solidFill>
                <a:latin typeface="Roboto"/>
                <a:cs typeface="Roboto"/>
              </a:rPr>
              <a:t>:</a:t>
            </a:r>
            <a:r>
              <a:rPr sz="13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b="1" dirty="0">
                <a:solidFill>
                  <a:srgbClr val="FFFFFF"/>
                </a:solidFill>
                <a:latin typeface="Roboto"/>
                <a:cs typeface="Roboto"/>
              </a:rPr>
              <a:t>MODE</a:t>
            </a:r>
            <a:r>
              <a:rPr sz="13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b="1" spc="-10" dirty="0">
                <a:solidFill>
                  <a:srgbClr val="FFFFFF"/>
                </a:solidFill>
                <a:latin typeface="Roboto"/>
                <a:cs typeface="Roboto"/>
              </a:rPr>
              <a:t>D'EMPLOI</a:t>
            </a:r>
            <a:endParaRPr sz="1300" dirty="0">
              <a:latin typeface="Roboto"/>
              <a:cs typeface="Roboto"/>
            </a:endParaRPr>
          </a:p>
        </p:txBody>
      </p:sp>
      <p:pic>
        <p:nvPicPr>
          <p:cNvPr id="4" name="object 4">
            <a:extLst>
              <a:ext uri="{FF2B5EF4-FFF2-40B4-BE49-F238E27FC236}">
                <a16:creationId xmlns:a16="http://schemas.microsoft.com/office/drawing/2014/main" id="{338C558A-28DD-14E1-3B6E-AE3D018A6826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039791" y="164179"/>
            <a:ext cx="899999" cy="227647"/>
          </a:xfrm>
          <a:prstGeom prst="rect">
            <a:avLst/>
          </a:prstGeom>
        </p:spPr>
      </p:pic>
      <p:sp>
        <p:nvSpPr>
          <p:cNvPr id="24" name="Ellipse 23">
            <a:extLst>
              <a:ext uri="{FF2B5EF4-FFF2-40B4-BE49-F238E27FC236}">
                <a16:creationId xmlns:a16="http://schemas.microsoft.com/office/drawing/2014/main" id="{F3010D58-C363-F20E-F263-5C2D418FA796}"/>
              </a:ext>
            </a:extLst>
          </p:cNvPr>
          <p:cNvSpPr/>
          <p:nvPr/>
        </p:nvSpPr>
        <p:spPr>
          <a:xfrm>
            <a:off x="91160" y="698500"/>
            <a:ext cx="500063" cy="4699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40" name="Ellipse 39">
            <a:extLst>
              <a:ext uri="{FF2B5EF4-FFF2-40B4-BE49-F238E27FC236}">
                <a16:creationId xmlns:a16="http://schemas.microsoft.com/office/drawing/2014/main" id="{BC5479A1-8A7D-B2AB-E744-14D3B7064F46}"/>
              </a:ext>
            </a:extLst>
          </p:cNvPr>
          <p:cNvSpPr/>
          <p:nvPr/>
        </p:nvSpPr>
        <p:spPr>
          <a:xfrm>
            <a:off x="133743" y="6096000"/>
            <a:ext cx="500063" cy="4699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11F085CA-AAEA-C7A0-D84E-CF34E0AF5A7E}"/>
              </a:ext>
            </a:extLst>
          </p:cNvPr>
          <p:cNvSpPr/>
          <p:nvPr/>
        </p:nvSpPr>
        <p:spPr>
          <a:xfrm>
            <a:off x="2711451" y="2773888"/>
            <a:ext cx="1066800" cy="36301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8" name="Graphique 47" descr="Curseur contour">
            <a:extLst>
              <a:ext uri="{FF2B5EF4-FFF2-40B4-BE49-F238E27FC236}">
                <a16:creationId xmlns:a16="http://schemas.microsoft.com/office/drawing/2014/main" id="{DAF42AB4-D818-687B-9A35-FBB57FB224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633501" y="7632700"/>
            <a:ext cx="706349" cy="609600"/>
          </a:xfrm>
          <a:prstGeom prst="rect">
            <a:avLst/>
          </a:prstGeom>
        </p:spPr>
      </p:pic>
      <p:sp>
        <p:nvSpPr>
          <p:cNvPr id="49" name="Accolade ouvrante 48">
            <a:extLst>
              <a:ext uri="{FF2B5EF4-FFF2-40B4-BE49-F238E27FC236}">
                <a16:creationId xmlns:a16="http://schemas.microsoft.com/office/drawing/2014/main" id="{D79A0060-1975-3136-01C4-C15FF8D8E5D8}"/>
              </a:ext>
            </a:extLst>
          </p:cNvPr>
          <p:cNvSpPr/>
          <p:nvPr/>
        </p:nvSpPr>
        <p:spPr>
          <a:xfrm>
            <a:off x="1402704" y="6870701"/>
            <a:ext cx="394346" cy="1828800"/>
          </a:xfrm>
          <a:prstGeom prst="leftBrac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437C460E-6BF5-CBC8-64CD-AD49BC62C198}"/>
              </a:ext>
            </a:extLst>
          </p:cNvPr>
          <p:cNvSpPr/>
          <p:nvPr/>
        </p:nvSpPr>
        <p:spPr>
          <a:xfrm>
            <a:off x="5226050" y="6560213"/>
            <a:ext cx="836793" cy="31048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53B9B84-C488-FFFC-6ACE-51F29D3E8CB9}"/>
              </a:ext>
            </a:extLst>
          </p:cNvPr>
          <p:cNvSpPr/>
          <p:nvPr/>
        </p:nvSpPr>
        <p:spPr>
          <a:xfrm>
            <a:off x="2783418" y="3290620"/>
            <a:ext cx="1547282" cy="172246"/>
          </a:xfrm>
          <a:prstGeom prst="rect">
            <a:avLst/>
          </a:prstGeom>
          <a:solidFill>
            <a:srgbClr val="DCEDDA"/>
          </a:solidFill>
          <a:ln>
            <a:solidFill>
              <a:srgbClr val="DCEDD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fr-FR" sz="600" b="1" dirty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COMITE SOCIAL D’ETABLISSEMENT</a:t>
            </a:r>
          </a:p>
        </p:txBody>
      </p:sp>
      <p:pic>
        <p:nvPicPr>
          <p:cNvPr id="45" name="Graphique 44" descr="Curseur contour">
            <a:extLst>
              <a:ext uri="{FF2B5EF4-FFF2-40B4-BE49-F238E27FC236}">
                <a16:creationId xmlns:a16="http://schemas.microsoft.com/office/drawing/2014/main" id="{30D2AD0C-B729-7224-0BAF-893F8E05C92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90606" y="2856824"/>
            <a:ext cx="609600" cy="6096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34CDD6C-7045-B3E6-435C-A51800B8D598}"/>
              </a:ext>
            </a:extLst>
          </p:cNvPr>
          <p:cNvSpPr/>
          <p:nvPr/>
        </p:nvSpPr>
        <p:spPr>
          <a:xfrm>
            <a:off x="3249454" y="1546486"/>
            <a:ext cx="559752" cy="101974"/>
          </a:xfrm>
          <a:prstGeom prst="rect">
            <a:avLst/>
          </a:prstGeom>
          <a:solidFill>
            <a:srgbClr val="083F3F"/>
          </a:solidFill>
          <a:ln>
            <a:solidFill>
              <a:srgbClr val="083F3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sz="600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Etablissement</a:t>
            </a:r>
            <a:endParaRPr lang="fr-FR" sz="500" dirty="0"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26600A-1D29-206F-7BCD-859E2279C884}"/>
              </a:ext>
            </a:extLst>
          </p:cNvPr>
          <p:cNvSpPr/>
          <p:nvPr/>
        </p:nvSpPr>
        <p:spPr>
          <a:xfrm>
            <a:off x="3248266" y="6180021"/>
            <a:ext cx="559752" cy="101974"/>
          </a:xfrm>
          <a:prstGeom prst="rect">
            <a:avLst/>
          </a:prstGeom>
          <a:solidFill>
            <a:srgbClr val="083F3F"/>
          </a:solidFill>
          <a:ln>
            <a:solidFill>
              <a:srgbClr val="083F3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sz="600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Etablissement</a:t>
            </a:r>
            <a:endParaRPr lang="fr-FR" sz="500" dirty="0"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68044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C8818485-0FCF-51A6-8A87-EF4AC48EF2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620ADE57-9F7B-14D5-3C23-84303AFADD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915" y="6375964"/>
            <a:ext cx="6603726" cy="342120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DA3A60E0-259C-E9FC-AB6D-F4EE858804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298" y="1425400"/>
            <a:ext cx="6563343" cy="3421207"/>
          </a:xfrm>
          <a:prstGeom prst="rect">
            <a:avLst/>
          </a:prstGeom>
        </p:spPr>
      </p:pic>
      <p:sp>
        <p:nvSpPr>
          <p:cNvPr id="2" name="object 2">
            <a:extLst>
              <a:ext uri="{FF2B5EF4-FFF2-40B4-BE49-F238E27FC236}">
                <a16:creationId xmlns:a16="http://schemas.microsoft.com/office/drawing/2014/main" id="{04744BF8-6515-F363-1F97-E54BA122459D}"/>
              </a:ext>
            </a:extLst>
          </p:cNvPr>
          <p:cNvSpPr/>
          <p:nvPr/>
        </p:nvSpPr>
        <p:spPr>
          <a:xfrm>
            <a:off x="329691" y="73442"/>
            <a:ext cx="6840220" cy="432434"/>
          </a:xfrm>
          <a:custGeom>
            <a:avLst/>
            <a:gdLst/>
            <a:ahLst/>
            <a:cxnLst/>
            <a:rect l="l" t="t" r="r" b="b"/>
            <a:pathLst>
              <a:path w="6840220" h="432434">
                <a:moveTo>
                  <a:pt x="6732003" y="432003"/>
                </a:moveTo>
                <a:lnTo>
                  <a:pt x="108000" y="432003"/>
                </a:lnTo>
                <a:lnTo>
                  <a:pt x="65960" y="423514"/>
                </a:lnTo>
                <a:lnTo>
                  <a:pt x="31630" y="400367"/>
                </a:lnTo>
                <a:lnTo>
                  <a:pt x="8486" y="366037"/>
                </a:lnTo>
                <a:lnTo>
                  <a:pt x="0" y="324002"/>
                </a:lnTo>
                <a:lnTo>
                  <a:pt x="0" y="108000"/>
                </a:lnTo>
                <a:lnTo>
                  <a:pt x="8486" y="65960"/>
                </a:lnTo>
                <a:lnTo>
                  <a:pt x="31630" y="31631"/>
                </a:lnTo>
                <a:lnTo>
                  <a:pt x="65960" y="8486"/>
                </a:lnTo>
                <a:lnTo>
                  <a:pt x="108000" y="0"/>
                </a:lnTo>
                <a:lnTo>
                  <a:pt x="6732003" y="0"/>
                </a:lnTo>
                <a:lnTo>
                  <a:pt x="6774038" y="8486"/>
                </a:lnTo>
                <a:lnTo>
                  <a:pt x="6808368" y="31631"/>
                </a:lnTo>
                <a:lnTo>
                  <a:pt x="6831515" y="65960"/>
                </a:lnTo>
                <a:lnTo>
                  <a:pt x="6840004" y="108000"/>
                </a:lnTo>
                <a:lnTo>
                  <a:pt x="6840004" y="324002"/>
                </a:lnTo>
                <a:lnTo>
                  <a:pt x="6831515" y="366037"/>
                </a:lnTo>
                <a:lnTo>
                  <a:pt x="6808368" y="400367"/>
                </a:lnTo>
                <a:lnTo>
                  <a:pt x="6774038" y="423514"/>
                </a:lnTo>
                <a:lnTo>
                  <a:pt x="6732003" y="432003"/>
                </a:lnTo>
                <a:close/>
              </a:path>
            </a:pathLst>
          </a:custGeom>
          <a:solidFill>
            <a:srgbClr val="083E3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C97E123D-78A8-5B9E-6F4A-6159903095DD}"/>
              </a:ext>
            </a:extLst>
          </p:cNvPr>
          <p:cNvSpPr txBox="1"/>
          <p:nvPr/>
        </p:nvSpPr>
        <p:spPr>
          <a:xfrm>
            <a:off x="2222943" y="140916"/>
            <a:ext cx="2980055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b="1" dirty="0">
                <a:solidFill>
                  <a:srgbClr val="FFFFFF"/>
                </a:solidFill>
                <a:latin typeface="Roboto"/>
                <a:cs typeface="Roboto"/>
              </a:rPr>
              <a:t>VOTE</a:t>
            </a:r>
            <a:r>
              <a:rPr sz="13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b="1" dirty="0">
                <a:solidFill>
                  <a:srgbClr val="FFFFFF"/>
                </a:solidFill>
                <a:latin typeface="Roboto"/>
                <a:cs typeface="Roboto"/>
              </a:rPr>
              <a:t>PAR</a:t>
            </a:r>
            <a:r>
              <a:rPr sz="13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b="1" dirty="0">
                <a:solidFill>
                  <a:srgbClr val="FFFFFF"/>
                </a:solidFill>
                <a:latin typeface="Roboto"/>
                <a:cs typeface="Roboto"/>
              </a:rPr>
              <a:t>INTERNET</a:t>
            </a:r>
            <a:r>
              <a:rPr sz="13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b="1" dirty="0">
                <a:solidFill>
                  <a:srgbClr val="FFFFFF"/>
                </a:solidFill>
                <a:latin typeface="Roboto"/>
                <a:cs typeface="Roboto"/>
              </a:rPr>
              <a:t>:</a:t>
            </a:r>
            <a:r>
              <a:rPr sz="13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b="1" dirty="0">
                <a:solidFill>
                  <a:srgbClr val="FFFFFF"/>
                </a:solidFill>
                <a:latin typeface="Roboto"/>
                <a:cs typeface="Roboto"/>
              </a:rPr>
              <a:t>MODE</a:t>
            </a:r>
            <a:r>
              <a:rPr sz="13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b="1" spc="-10" dirty="0">
                <a:solidFill>
                  <a:srgbClr val="FFFFFF"/>
                </a:solidFill>
                <a:latin typeface="Roboto"/>
                <a:cs typeface="Roboto"/>
              </a:rPr>
              <a:t>D'EMPLOI</a:t>
            </a:r>
            <a:endParaRPr sz="1300" dirty="0">
              <a:latin typeface="Roboto"/>
              <a:cs typeface="Roboto"/>
            </a:endParaRPr>
          </a:p>
        </p:txBody>
      </p:sp>
      <p:pic>
        <p:nvPicPr>
          <p:cNvPr id="4" name="object 4">
            <a:extLst>
              <a:ext uri="{FF2B5EF4-FFF2-40B4-BE49-F238E27FC236}">
                <a16:creationId xmlns:a16="http://schemas.microsoft.com/office/drawing/2014/main" id="{4A748203-FA70-5F2F-8CD6-2CFDF6CB0A75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039791" y="164179"/>
            <a:ext cx="899999" cy="227647"/>
          </a:xfrm>
          <a:prstGeom prst="rect">
            <a:avLst/>
          </a:prstGeom>
        </p:spPr>
      </p:pic>
      <p:sp>
        <p:nvSpPr>
          <p:cNvPr id="24" name="Ellipse 23">
            <a:extLst>
              <a:ext uri="{FF2B5EF4-FFF2-40B4-BE49-F238E27FC236}">
                <a16:creationId xmlns:a16="http://schemas.microsoft.com/office/drawing/2014/main" id="{420552D2-414B-8275-12D1-F947C8209DF4}"/>
              </a:ext>
            </a:extLst>
          </p:cNvPr>
          <p:cNvSpPr/>
          <p:nvPr/>
        </p:nvSpPr>
        <p:spPr>
          <a:xfrm>
            <a:off x="91160" y="698500"/>
            <a:ext cx="500063" cy="4699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40" name="Ellipse 39">
            <a:extLst>
              <a:ext uri="{FF2B5EF4-FFF2-40B4-BE49-F238E27FC236}">
                <a16:creationId xmlns:a16="http://schemas.microsoft.com/office/drawing/2014/main" id="{95A07378-28D7-518C-4C88-38567B0EF41A}"/>
              </a:ext>
            </a:extLst>
          </p:cNvPr>
          <p:cNvSpPr/>
          <p:nvPr/>
        </p:nvSpPr>
        <p:spPr>
          <a:xfrm>
            <a:off x="62927" y="5743725"/>
            <a:ext cx="500063" cy="4699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>
                <a:solidFill>
                  <a:schemeClr val="bg1"/>
                </a:solidFill>
              </a:rPr>
              <a:t>6</a:t>
            </a:r>
          </a:p>
        </p:txBody>
      </p:sp>
      <p:pic>
        <p:nvPicPr>
          <p:cNvPr id="48" name="Graphique 47" descr="Curseur contour">
            <a:extLst>
              <a:ext uri="{FF2B5EF4-FFF2-40B4-BE49-F238E27FC236}">
                <a16:creationId xmlns:a16="http://schemas.microsoft.com/office/drawing/2014/main" id="{0E068767-AD00-1376-97F0-63D68CD1571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1605455" y="7436129"/>
            <a:ext cx="617488" cy="609600"/>
          </a:xfrm>
          <a:prstGeom prst="rect">
            <a:avLst/>
          </a:prstGeom>
        </p:spPr>
      </p:pic>
      <p:sp>
        <p:nvSpPr>
          <p:cNvPr id="49" name="Accolade ouvrante 48">
            <a:extLst>
              <a:ext uri="{FF2B5EF4-FFF2-40B4-BE49-F238E27FC236}">
                <a16:creationId xmlns:a16="http://schemas.microsoft.com/office/drawing/2014/main" id="{CAE6C90D-F6EF-F47B-BC17-E6555E699B29}"/>
              </a:ext>
            </a:extLst>
          </p:cNvPr>
          <p:cNvSpPr/>
          <p:nvPr/>
        </p:nvSpPr>
        <p:spPr>
          <a:xfrm>
            <a:off x="2234055" y="7029412"/>
            <a:ext cx="197293" cy="1219200"/>
          </a:xfrm>
          <a:prstGeom prst="leftBrac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83A1DB46-92A0-052F-D8DD-E484271FC359}"/>
              </a:ext>
            </a:extLst>
          </p:cNvPr>
          <p:cNvSpPr/>
          <p:nvPr/>
        </p:nvSpPr>
        <p:spPr>
          <a:xfrm>
            <a:off x="2618852" y="8605676"/>
            <a:ext cx="1083197" cy="381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Graphique 6" descr="Curseur contour">
            <a:extLst>
              <a:ext uri="{FF2B5EF4-FFF2-40B4-BE49-F238E27FC236}">
                <a16:creationId xmlns:a16="http://schemas.microsoft.com/office/drawing/2014/main" id="{59F721FC-141D-C393-4CA7-68E7B95ABB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2001364" y="8514733"/>
            <a:ext cx="617488" cy="609600"/>
          </a:xfrm>
          <a:prstGeom prst="rect">
            <a:avLst/>
          </a:prstGeom>
        </p:spPr>
      </p:pic>
      <p:sp>
        <p:nvSpPr>
          <p:cNvPr id="9" name="Ellipse 8">
            <a:extLst>
              <a:ext uri="{FF2B5EF4-FFF2-40B4-BE49-F238E27FC236}">
                <a16:creationId xmlns:a16="http://schemas.microsoft.com/office/drawing/2014/main" id="{200406DD-BB5E-D05D-5C38-6E70658C344B}"/>
              </a:ext>
            </a:extLst>
          </p:cNvPr>
          <p:cNvSpPr/>
          <p:nvPr/>
        </p:nvSpPr>
        <p:spPr>
          <a:xfrm>
            <a:off x="4993264" y="7644165"/>
            <a:ext cx="533400" cy="216217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sz="900" b="1" dirty="0">
              <a:solidFill>
                <a:schemeClr val="bg1"/>
              </a:solidFill>
            </a:endParaRPr>
          </a:p>
        </p:txBody>
      </p:sp>
      <p:pic>
        <p:nvPicPr>
          <p:cNvPr id="12" name="Graphique 11" descr="Coche avec un remplissage uni">
            <a:extLst>
              <a:ext uri="{FF2B5EF4-FFF2-40B4-BE49-F238E27FC236}">
                <a16:creationId xmlns:a16="http://schemas.microsoft.com/office/drawing/2014/main" id="{7A015C31-4793-5C87-0FAB-6265FF16834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151855" y="7644166"/>
            <a:ext cx="216217" cy="216217"/>
          </a:xfrm>
          <a:prstGeom prst="rect">
            <a:avLst/>
          </a:prstGeom>
        </p:spPr>
      </p:pic>
      <p:sp>
        <p:nvSpPr>
          <p:cNvPr id="46" name="Rectangle 45">
            <a:extLst>
              <a:ext uri="{FF2B5EF4-FFF2-40B4-BE49-F238E27FC236}">
                <a16:creationId xmlns:a16="http://schemas.microsoft.com/office/drawing/2014/main" id="{4E450FE9-3664-8D69-21C6-745BB9B8C9F5}"/>
              </a:ext>
            </a:extLst>
          </p:cNvPr>
          <p:cNvSpPr/>
          <p:nvPr/>
        </p:nvSpPr>
        <p:spPr>
          <a:xfrm>
            <a:off x="3076795" y="4360027"/>
            <a:ext cx="1402909" cy="381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5" name="Graphique 44" descr="Curseur contour">
            <a:extLst>
              <a:ext uri="{FF2B5EF4-FFF2-40B4-BE49-F238E27FC236}">
                <a16:creationId xmlns:a16="http://schemas.microsoft.com/office/drawing/2014/main" id="{C94DE256-CDD3-63A6-10B2-F06D4128F14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453616" y="4251289"/>
            <a:ext cx="609600" cy="6096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F67934F-E3DF-BA55-DCC2-2AF64A62FE07}"/>
              </a:ext>
            </a:extLst>
          </p:cNvPr>
          <p:cNvSpPr/>
          <p:nvPr/>
        </p:nvSpPr>
        <p:spPr>
          <a:xfrm>
            <a:off x="3213894" y="1455046"/>
            <a:ext cx="559752" cy="101974"/>
          </a:xfrm>
          <a:prstGeom prst="rect">
            <a:avLst/>
          </a:prstGeom>
          <a:solidFill>
            <a:srgbClr val="083F3F"/>
          </a:solidFill>
          <a:ln>
            <a:solidFill>
              <a:srgbClr val="083F3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sz="600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Etablissement</a:t>
            </a:r>
            <a:endParaRPr lang="fr-FR" sz="500" dirty="0"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C8854C0-A26A-297C-CD75-F3F1300C911B}"/>
              </a:ext>
            </a:extLst>
          </p:cNvPr>
          <p:cNvSpPr/>
          <p:nvPr/>
        </p:nvSpPr>
        <p:spPr>
          <a:xfrm>
            <a:off x="3193098" y="6436943"/>
            <a:ext cx="559752" cy="101974"/>
          </a:xfrm>
          <a:prstGeom prst="rect">
            <a:avLst/>
          </a:prstGeom>
          <a:solidFill>
            <a:srgbClr val="083F3F"/>
          </a:solidFill>
          <a:ln>
            <a:solidFill>
              <a:srgbClr val="083F3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sz="600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Etablissement</a:t>
            </a:r>
            <a:endParaRPr lang="fr-FR" sz="500" dirty="0"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2919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13B42ACE-AD30-9F79-1380-524B8B048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016E2FE1-DD4F-7D69-0227-0C4F9FB5CE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379" y="6653365"/>
            <a:ext cx="6531181" cy="338374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0D8CC51-4674-7C36-9F1F-F983444E73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730" y="1044246"/>
            <a:ext cx="6279039" cy="3252522"/>
          </a:xfrm>
          <a:prstGeom prst="rect">
            <a:avLst/>
          </a:prstGeom>
        </p:spPr>
      </p:pic>
      <p:sp>
        <p:nvSpPr>
          <p:cNvPr id="2" name="object 2">
            <a:extLst>
              <a:ext uri="{FF2B5EF4-FFF2-40B4-BE49-F238E27FC236}">
                <a16:creationId xmlns:a16="http://schemas.microsoft.com/office/drawing/2014/main" id="{0ECB3378-2787-3890-F867-E837E792A1C0}"/>
              </a:ext>
            </a:extLst>
          </p:cNvPr>
          <p:cNvSpPr/>
          <p:nvPr/>
        </p:nvSpPr>
        <p:spPr>
          <a:xfrm>
            <a:off x="329691" y="73442"/>
            <a:ext cx="6840220" cy="432434"/>
          </a:xfrm>
          <a:custGeom>
            <a:avLst/>
            <a:gdLst/>
            <a:ahLst/>
            <a:cxnLst/>
            <a:rect l="l" t="t" r="r" b="b"/>
            <a:pathLst>
              <a:path w="6840220" h="432434">
                <a:moveTo>
                  <a:pt x="6732003" y="432003"/>
                </a:moveTo>
                <a:lnTo>
                  <a:pt x="108000" y="432003"/>
                </a:lnTo>
                <a:lnTo>
                  <a:pt x="65960" y="423514"/>
                </a:lnTo>
                <a:lnTo>
                  <a:pt x="31630" y="400367"/>
                </a:lnTo>
                <a:lnTo>
                  <a:pt x="8486" y="366037"/>
                </a:lnTo>
                <a:lnTo>
                  <a:pt x="0" y="324002"/>
                </a:lnTo>
                <a:lnTo>
                  <a:pt x="0" y="108000"/>
                </a:lnTo>
                <a:lnTo>
                  <a:pt x="8486" y="65960"/>
                </a:lnTo>
                <a:lnTo>
                  <a:pt x="31630" y="31631"/>
                </a:lnTo>
                <a:lnTo>
                  <a:pt x="65960" y="8486"/>
                </a:lnTo>
                <a:lnTo>
                  <a:pt x="108000" y="0"/>
                </a:lnTo>
                <a:lnTo>
                  <a:pt x="6732003" y="0"/>
                </a:lnTo>
                <a:lnTo>
                  <a:pt x="6774038" y="8486"/>
                </a:lnTo>
                <a:lnTo>
                  <a:pt x="6808368" y="31631"/>
                </a:lnTo>
                <a:lnTo>
                  <a:pt x="6831515" y="65960"/>
                </a:lnTo>
                <a:lnTo>
                  <a:pt x="6840004" y="108000"/>
                </a:lnTo>
                <a:lnTo>
                  <a:pt x="6840004" y="324002"/>
                </a:lnTo>
                <a:lnTo>
                  <a:pt x="6831515" y="366037"/>
                </a:lnTo>
                <a:lnTo>
                  <a:pt x="6808368" y="400367"/>
                </a:lnTo>
                <a:lnTo>
                  <a:pt x="6774038" y="423514"/>
                </a:lnTo>
                <a:lnTo>
                  <a:pt x="6732003" y="432003"/>
                </a:lnTo>
                <a:close/>
              </a:path>
            </a:pathLst>
          </a:custGeom>
          <a:solidFill>
            <a:srgbClr val="083E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2B07CF1A-851A-54F9-B032-042334B5F724}"/>
              </a:ext>
            </a:extLst>
          </p:cNvPr>
          <p:cNvSpPr txBox="1"/>
          <p:nvPr/>
        </p:nvSpPr>
        <p:spPr>
          <a:xfrm>
            <a:off x="2222943" y="140916"/>
            <a:ext cx="2980055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b="1" dirty="0">
                <a:solidFill>
                  <a:srgbClr val="FFFFFF"/>
                </a:solidFill>
                <a:latin typeface="Roboto"/>
                <a:cs typeface="Roboto"/>
              </a:rPr>
              <a:t>VOTE</a:t>
            </a:r>
            <a:r>
              <a:rPr sz="13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b="1" dirty="0">
                <a:solidFill>
                  <a:srgbClr val="FFFFFF"/>
                </a:solidFill>
                <a:latin typeface="Roboto"/>
                <a:cs typeface="Roboto"/>
              </a:rPr>
              <a:t>PAR</a:t>
            </a:r>
            <a:r>
              <a:rPr sz="13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b="1" dirty="0">
                <a:solidFill>
                  <a:srgbClr val="FFFFFF"/>
                </a:solidFill>
                <a:latin typeface="Roboto"/>
                <a:cs typeface="Roboto"/>
              </a:rPr>
              <a:t>INTERNET</a:t>
            </a:r>
            <a:r>
              <a:rPr sz="13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b="1" dirty="0">
                <a:solidFill>
                  <a:srgbClr val="FFFFFF"/>
                </a:solidFill>
                <a:latin typeface="Roboto"/>
                <a:cs typeface="Roboto"/>
              </a:rPr>
              <a:t>:</a:t>
            </a:r>
            <a:r>
              <a:rPr sz="13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b="1" dirty="0">
                <a:solidFill>
                  <a:srgbClr val="FFFFFF"/>
                </a:solidFill>
                <a:latin typeface="Roboto"/>
                <a:cs typeface="Roboto"/>
              </a:rPr>
              <a:t>MODE</a:t>
            </a:r>
            <a:r>
              <a:rPr sz="13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b="1" spc="-10" dirty="0">
                <a:solidFill>
                  <a:srgbClr val="FFFFFF"/>
                </a:solidFill>
                <a:latin typeface="Roboto"/>
                <a:cs typeface="Roboto"/>
              </a:rPr>
              <a:t>D'EMPLOI</a:t>
            </a:r>
            <a:endParaRPr sz="1300" dirty="0">
              <a:latin typeface="Roboto"/>
              <a:cs typeface="Roboto"/>
            </a:endParaRPr>
          </a:p>
        </p:txBody>
      </p:sp>
      <p:pic>
        <p:nvPicPr>
          <p:cNvPr id="4" name="object 4">
            <a:extLst>
              <a:ext uri="{FF2B5EF4-FFF2-40B4-BE49-F238E27FC236}">
                <a16:creationId xmlns:a16="http://schemas.microsoft.com/office/drawing/2014/main" id="{BDC2E079-419A-14D2-D684-22810BC0D55B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039791" y="164179"/>
            <a:ext cx="899999" cy="227647"/>
          </a:xfrm>
          <a:prstGeom prst="rect">
            <a:avLst/>
          </a:prstGeom>
        </p:spPr>
      </p:pic>
      <p:sp>
        <p:nvSpPr>
          <p:cNvPr id="9" name="Ellipse 8">
            <a:extLst>
              <a:ext uri="{FF2B5EF4-FFF2-40B4-BE49-F238E27FC236}">
                <a16:creationId xmlns:a16="http://schemas.microsoft.com/office/drawing/2014/main" id="{BE6F1A83-C6C5-D5D9-E542-F49F1C94AB08}"/>
              </a:ext>
            </a:extLst>
          </p:cNvPr>
          <p:cNvSpPr/>
          <p:nvPr/>
        </p:nvSpPr>
        <p:spPr>
          <a:xfrm>
            <a:off x="329691" y="691814"/>
            <a:ext cx="500063" cy="4699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>
                <a:solidFill>
                  <a:schemeClr val="bg1"/>
                </a:solidFill>
              </a:rPr>
              <a:t>7</a:t>
            </a:r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DD0A1902-E48C-751D-2576-5F091F62B81D}"/>
              </a:ext>
            </a:extLst>
          </p:cNvPr>
          <p:cNvSpPr/>
          <p:nvPr/>
        </p:nvSpPr>
        <p:spPr>
          <a:xfrm>
            <a:off x="329691" y="5627523"/>
            <a:ext cx="500063" cy="4699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>
                <a:solidFill>
                  <a:schemeClr val="bg1"/>
                </a:solidFill>
              </a:rPr>
              <a:t>8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D752F4E3-332C-959D-F780-270385EDAA0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3660" y="4544102"/>
            <a:ext cx="1268126" cy="992161"/>
          </a:xfrm>
          <a:prstGeom prst="rect">
            <a:avLst/>
          </a:prstGeom>
        </p:spPr>
      </p:pic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74C288FC-739F-870A-0A42-F7AC9DC6CF70}"/>
              </a:ext>
            </a:extLst>
          </p:cNvPr>
          <p:cNvCxnSpPr>
            <a:cxnSpLocks/>
          </p:cNvCxnSpPr>
          <p:nvPr/>
        </p:nvCxnSpPr>
        <p:spPr>
          <a:xfrm flipV="1">
            <a:off x="2222943" y="2484811"/>
            <a:ext cx="1783907" cy="19474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1EAFB2DB-972A-9251-4D3C-06890E4733D4}"/>
              </a:ext>
            </a:extLst>
          </p:cNvPr>
          <p:cNvCxnSpPr>
            <a:cxnSpLocks/>
          </p:cNvCxnSpPr>
          <p:nvPr/>
        </p:nvCxnSpPr>
        <p:spPr>
          <a:xfrm flipV="1">
            <a:off x="2351786" y="3173109"/>
            <a:ext cx="1655064" cy="12591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EC66DF94-D2F9-D9DB-CF3F-E39D91EB6AF4}"/>
              </a:ext>
            </a:extLst>
          </p:cNvPr>
          <p:cNvSpPr txBox="1"/>
          <p:nvPr/>
        </p:nvSpPr>
        <p:spPr>
          <a:xfrm>
            <a:off x="2482850" y="4737100"/>
            <a:ext cx="190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/>
              <a:t>OK 👍</a:t>
            </a:r>
          </a:p>
        </p:txBody>
      </p:sp>
      <p:pic>
        <p:nvPicPr>
          <p:cNvPr id="25" name="Graphique 24" descr="Curseur contour">
            <a:extLst>
              <a:ext uri="{FF2B5EF4-FFF2-40B4-BE49-F238E27FC236}">
                <a16:creationId xmlns:a16="http://schemas.microsoft.com/office/drawing/2014/main" id="{D91754F6-76B2-95C9-6D93-0EE0BFE03AD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263650" y="9385300"/>
            <a:ext cx="656629" cy="648241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370D8A83-171C-D0E5-BC90-BFA758CE3F73}"/>
              </a:ext>
            </a:extLst>
          </p:cNvPr>
          <p:cNvSpPr/>
          <p:nvPr/>
        </p:nvSpPr>
        <p:spPr>
          <a:xfrm>
            <a:off x="1920279" y="9270459"/>
            <a:ext cx="3282719" cy="64824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C197103-2C7C-935D-64C7-ACA4BA552301}"/>
              </a:ext>
            </a:extLst>
          </p:cNvPr>
          <p:cNvSpPr/>
          <p:nvPr/>
        </p:nvSpPr>
        <p:spPr>
          <a:xfrm>
            <a:off x="3473450" y="1214120"/>
            <a:ext cx="609600" cy="101974"/>
          </a:xfrm>
          <a:prstGeom prst="rect">
            <a:avLst/>
          </a:prstGeom>
          <a:solidFill>
            <a:srgbClr val="083F3F"/>
          </a:solidFill>
          <a:ln>
            <a:solidFill>
              <a:srgbClr val="083F3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4506C3A-943C-49A7-8E7D-27AD6AF43559}"/>
              </a:ext>
            </a:extLst>
          </p:cNvPr>
          <p:cNvSpPr/>
          <p:nvPr/>
        </p:nvSpPr>
        <p:spPr>
          <a:xfrm>
            <a:off x="3285014" y="1109606"/>
            <a:ext cx="559752" cy="101974"/>
          </a:xfrm>
          <a:prstGeom prst="rect">
            <a:avLst/>
          </a:prstGeom>
          <a:solidFill>
            <a:srgbClr val="083F3F"/>
          </a:solidFill>
          <a:ln>
            <a:solidFill>
              <a:srgbClr val="083F3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sz="600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Etablissement</a:t>
            </a:r>
            <a:endParaRPr lang="fr-FR" sz="500" dirty="0"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EC329CF-6AE0-107D-F39F-48D85BF7EC47}"/>
              </a:ext>
            </a:extLst>
          </p:cNvPr>
          <p:cNvSpPr/>
          <p:nvPr/>
        </p:nvSpPr>
        <p:spPr>
          <a:xfrm>
            <a:off x="3182938" y="6701947"/>
            <a:ext cx="559752" cy="101974"/>
          </a:xfrm>
          <a:prstGeom prst="rect">
            <a:avLst/>
          </a:prstGeom>
          <a:solidFill>
            <a:srgbClr val="083F3F"/>
          </a:solidFill>
          <a:ln>
            <a:solidFill>
              <a:srgbClr val="083F3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sz="600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Etablissement</a:t>
            </a:r>
            <a:endParaRPr lang="fr-FR" sz="500" dirty="0"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77704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99BD91EE-5DA8-15E6-D5B7-72FC729EAE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182809AA-8267-EA83-28C3-839F497F13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173" y="1347652"/>
            <a:ext cx="6643255" cy="3429000"/>
          </a:xfrm>
          <a:prstGeom prst="rect">
            <a:avLst/>
          </a:prstGeom>
        </p:spPr>
      </p:pic>
      <p:sp>
        <p:nvSpPr>
          <p:cNvPr id="2" name="object 2">
            <a:extLst>
              <a:ext uri="{FF2B5EF4-FFF2-40B4-BE49-F238E27FC236}">
                <a16:creationId xmlns:a16="http://schemas.microsoft.com/office/drawing/2014/main" id="{E59F410A-1577-510E-9862-09D52AFCA511}"/>
              </a:ext>
            </a:extLst>
          </p:cNvPr>
          <p:cNvSpPr/>
          <p:nvPr/>
        </p:nvSpPr>
        <p:spPr>
          <a:xfrm>
            <a:off x="329691" y="73442"/>
            <a:ext cx="6840220" cy="432434"/>
          </a:xfrm>
          <a:custGeom>
            <a:avLst/>
            <a:gdLst/>
            <a:ahLst/>
            <a:cxnLst/>
            <a:rect l="l" t="t" r="r" b="b"/>
            <a:pathLst>
              <a:path w="6840220" h="432434">
                <a:moveTo>
                  <a:pt x="6732003" y="432003"/>
                </a:moveTo>
                <a:lnTo>
                  <a:pt x="108000" y="432003"/>
                </a:lnTo>
                <a:lnTo>
                  <a:pt x="65960" y="423514"/>
                </a:lnTo>
                <a:lnTo>
                  <a:pt x="31630" y="400367"/>
                </a:lnTo>
                <a:lnTo>
                  <a:pt x="8486" y="366037"/>
                </a:lnTo>
                <a:lnTo>
                  <a:pt x="0" y="324002"/>
                </a:lnTo>
                <a:lnTo>
                  <a:pt x="0" y="108000"/>
                </a:lnTo>
                <a:lnTo>
                  <a:pt x="8486" y="65960"/>
                </a:lnTo>
                <a:lnTo>
                  <a:pt x="31630" y="31631"/>
                </a:lnTo>
                <a:lnTo>
                  <a:pt x="65960" y="8486"/>
                </a:lnTo>
                <a:lnTo>
                  <a:pt x="108000" y="0"/>
                </a:lnTo>
                <a:lnTo>
                  <a:pt x="6732003" y="0"/>
                </a:lnTo>
                <a:lnTo>
                  <a:pt x="6774038" y="8486"/>
                </a:lnTo>
                <a:lnTo>
                  <a:pt x="6808368" y="31631"/>
                </a:lnTo>
                <a:lnTo>
                  <a:pt x="6831515" y="65960"/>
                </a:lnTo>
                <a:lnTo>
                  <a:pt x="6840004" y="108000"/>
                </a:lnTo>
                <a:lnTo>
                  <a:pt x="6840004" y="324002"/>
                </a:lnTo>
                <a:lnTo>
                  <a:pt x="6831515" y="366037"/>
                </a:lnTo>
                <a:lnTo>
                  <a:pt x="6808368" y="400367"/>
                </a:lnTo>
                <a:lnTo>
                  <a:pt x="6774038" y="423514"/>
                </a:lnTo>
                <a:lnTo>
                  <a:pt x="6732003" y="432003"/>
                </a:lnTo>
                <a:close/>
              </a:path>
            </a:pathLst>
          </a:custGeom>
          <a:solidFill>
            <a:srgbClr val="083E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683C90EA-8CEC-271A-1FC2-F64142AFECFE}"/>
              </a:ext>
            </a:extLst>
          </p:cNvPr>
          <p:cNvSpPr txBox="1"/>
          <p:nvPr/>
        </p:nvSpPr>
        <p:spPr>
          <a:xfrm>
            <a:off x="2222943" y="140916"/>
            <a:ext cx="2980055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b="1" dirty="0">
                <a:solidFill>
                  <a:srgbClr val="FFFFFF"/>
                </a:solidFill>
                <a:latin typeface="Roboto"/>
                <a:cs typeface="Roboto"/>
              </a:rPr>
              <a:t>VOTE</a:t>
            </a:r>
            <a:r>
              <a:rPr sz="13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b="1" dirty="0">
                <a:solidFill>
                  <a:srgbClr val="FFFFFF"/>
                </a:solidFill>
                <a:latin typeface="Roboto"/>
                <a:cs typeface="Roboto"/>
              </a:rPr>
              <a:t>PAR</a:t>
            </a:r>
            <a:r>
              <a:rPr sz="13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b="1" dirty="0">
                <a:solidFill>
                  <a:srgbClr val="FFFFFF"/>
                </a:solidFill>
                <a:latin typeface="Roboto"/>
                <a:cs typeface="Roboto"/>
              </a:rPr>
              <a:t>INTERNET</a:t>
            </a:r>
            <a:r>
              <a:rPr sz="13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b="1" dirty="0">
                <a:solidFill>
                  <a:srgbClr val="FFFFFF"/>
                </a:solidFill>
                <a:latin typeface="Roboto"/>
                <a:cs typeface="Roboto"/>
              </a:rPr>
              <a:t>:</a:t>
            </a:r>
            <a:r>
              <a:rPr sz="13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b="1" dirty="0">
                <a:solidFill>
                  <a:srgbClr val="FFFFFF"/>
                </a:solidFill>
                <a:latin typeface="Roboto"/>
                <a:cs typeface="Roboto"/>
              </a:rPr>
              <a:t>MODE</a:t>
            </a:r>
            <a:r>
              <a:rPr sz="13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300" b="1" spc="-10" dirty="0">
                <a:solidFill>
                  <a:srgbClr val="FFFFFF"/>
                </a:solidFill>
                <a:latin typeface="Roboto"/>
                <a:cs typeface="Roboto"/>
              </a:rPr>
              <a:t>D'EMPLOI</a:t>
            </a:r>
            <a:endParaRPr sz="1300" dirty="0">
              <a:latin typeface="Roboto"/>
              <a:cs typeface="Roboto"/>
            </a:endParaRPr>
          </a:p>
        </p:txBody>
      </p:sp>
      <p:pic>
        <p:nvPicPr>
          <p:cNvPr id="4" name="object 4">
            <a:extLst>
              <a:ext uri="{FF2B5EF4-FFF2-40B4-BE49-F238E27FC236}">
                <a16:creationId xmlns:a16="http://schemas.microsoft.com/office/drawing/2014/main" id="{F7F8D76C-9792-C719-D0F6-BCA714AAF53B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039791" y="164179"/>
            <a:ext cx="899999" cy="227647"/>
          </a:xfrm>
          <a:prstGeom prst="rect">
            <a:avLst/>
          </a:prstGeom>
        </p:spPr>
      </p:pic>
      <p:sp>
        <p:nvSpPr>
          <p:cNvPr id="9" name="Ellipse 8">
            <a:extLst>
              <a:ext uri="{FF2B5EF4-FFF2-40B4-BE49-F238E27FC236}">
                <a16:creationId xmlns:a16="http://schemas.microsoft.com/office/drawing/2014/main" id="{9E1D8550-C5E4-DC5F-D002-9C8C0ED806EB}"/>
              </a:ext>
            </a:extLst>
          </p:cNvPr>
          <p:cNvSpPr/>
          <p:nvPr/>
        </p:nvSpPr>
        <p:spPr>
          <a:xfrm>
            <a:off x="329691" y="691814"/>
            <a:ext cx="500063" cy="4699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>
                <a:solidFill>
                  <a:schemeClr val="bg1"/>
                </a:solidFill>
              </a:rPr>
              <a:t>9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8B749A7-FB12-5B7C-F718-E4EC2D947066}"/>
              </a:ext>
            </a:extLst>
          </p:cNvPr>
          <p:cNvSpPr/>
          <p:nvPr/>
        </p:nvSpPr>
        <p:spPr>
          <a:xfrm>
            <a:off x="6134861" y="1360352"/>
            <a:ext cx="1035050" cy="381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Graphique 6" descr="Curseur contour">
            <a:extLst>
              <a:ext uri="{FF2B5EF4-FFF2-40B4-BE49-F238E27FC236}">
                <a16:creationId xmlns:a16="http://schemas.microsoft.com/office/drawing/2014/main" id="{AF6EACBD-83FA-A42E-7777-625EE19F9BC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5575857" y="1639952"/>
            <a:ext cx="617488" cy="6096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D8BF7BA-7D12-1862-D4D9-E493881A9F76}"/>
              </a:ext>
            </a:extLst>
          </p:cNvPr>
          <p:cNvSpPr/>
          <p:nvPr/>
        </p:nvSpPr>
        <p:spPr>
          <a:xfrm>
            <a:off x="3234214" y="1470286"/>
            <a:ext cx="559752" cy="101974"/>
          </a:xfrm>
          <a:prstGeom prst="rect">
            <a:avLst/>
          </a:prstGeom>
          <a:solidFill>
            <a:srgbClr val="083F3F"/>
          </a:solidFill>
          <a:ln>
            <a:solidFill>
              <a:srgbClr val="083F3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sz="600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Etablissement</a:t>
            </a:r>
            <a:endParaRPr lang="fr-FR" sz="500" dirty="0"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78034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b086b4c-7755-47e5-aaf9-18e5afe70666" xsi:nil="true"/>
    <lcf76f155ced4ddcb4097134ff3c332f xmlns="a8b1c6b1-df07-4e8a-b24b-271c589a277d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E580646DDB874D9FD91781D541B779" ma:contentTypeVersion="13" ma:contentTypeDescription="Crée un document." ma:contentTypeScope="" ma:versionID="d0fbcb5753a20a60ffcc5cbe4a6c8c37">
  <xsd:schema xmlns:xsd="http://www.w3.org/2001/XMLSchema" xmlns:xs="http://www.w3.org/2001/XMLSchema" xmlns:p="http://schemas.microsoft.com/office/2006/metadata/properties" xmlns:ns2="a8b1c6b1-df07-4e8a-b24b-271c589a277d" xmlns:ns3="0b086b4c-7755-47e5-aaf9-18e5afe70666" targetNamespace="http://schemas.microsoft.com/office/2006/metadata/properties" ma:root="true" ma:fieldsID="d0e9451aee68d2d323e90810ed523f6a" ns2:_="" ns3:_="">
    <xsd:import namespace="a8b1c6b1-df07-4e8a-b24b-271c589a277d"/>
    <xsd:import namespace="0b086b4c-7755-47e5-aaf9-18e5afe7066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BillingMetadata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b1c6b1-df07-4e8a-b24b-271c589a277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11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Balises d’images" ma:readOnly="false" ma:fieldId="{5cf76f15-5ced-4ddc-b409-7134ff3c332f}" ma:taxonomyMulti="true" ma:sspId="133f71c8-3aa2-4c9d-a05d-74d1591e121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086b4c-7755-47e5-aaf9-18e5afe70666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e850c0a4-afbf-4abe-a062-7f46b96603fe}" ma:internalName="TaxCatchAll" ma:showField="CatchAllData" ma:web="0b086b4c-7755-47e5-aaf9-18e5afe7066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3B9A0CF-9BF7-4300-BBBE-64A9ECA7835F}">
  <ds:schemaRefs>
    <ds:schemaRef ds:uri="http://schemas.microsoft.com/office/2006/metadata/properties"/>
    <ds:schemaRef ds:uri="http://schemas.microsoft.com/office/infopath/2007/PartnerControls"/>
    <ds:schemaRef ds:uri="0b086b4c-7755-47e5-aaf9-18e5afe70666"/>
    <ds:schemaRef ds:uri="a8b1c6b1-df07-4e8a-b24b-271c589a277d"/>
  </ds:schemaRefs>
</ds:datastoreItem>
</file>

<file path=customXml/itemProps2.xml><?xml version="1.0" encoding="utf-8"?>
<ds:datastoreItem xmlns:ds="http://schemas.openxmlformats.org/officeDocument/2006/customXml" ds:itemID="{03BD1137-2843-44E3-8F30-8D21D48CDAC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C15B3BB-CA54-494D-862E-0947DAB83FB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8b1c6b1-df07-4e8a-b24b-271c589a277d"/>
    <ds:schemaRef ds:uri="0b086b4c-7755-47e5-aaf9-18e5afe7066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df64902a-104a-4642-a461-a3d9eb3752f4}" enabled="1" method="Standard" siteId="{be0be093-a2ad-444c-93d9-5626e83beefc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3533</TotalTime>
  <Words>59</Words>
  <Application>Microsoft Office PowerPoint</Application>
  <PresentationFormat>Personnalisé</PresentationFormat>
  <Paragraphs>31</Paragraphs>
  <Slides>5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12" baseType="lpstr">
      <vt:lpstr>Aptos</vt:lpstr>
      <vt:lpstr>Arial</vt:lpstr>
      <vt:lpstr>Calibri</vt:lpstr>
      <vt:lpstr>Inter</vt:lpstr>
      <vt:lpstr>Roboto</vt:lpstr>
      <vt:lpstr>Times New Roman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IONISOA, Sonia (DIRECTION TERRITOIRE IDFN)</dc:creator>
  <cp:lastModifiedBy>benoit grouchko</cp:lastModifiedBy>
  <cp:revision>15</cp:revision>
  <cp:lastPrinted>2026-05-06T07:50:14Z</cp:lastPrinted>
  <dcterms:created xsi:type="dcterms:W3CDTF">2026-05-04T14:57:06Z</dcterms:created>
  <dcterms:modified xsi:type="dcterms:W3CDTF">2026-07-09T21:04:44Z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2026-03-10T00:00:00Z</vt:filetime>
  </property>
  <property fmtid="{D5CDD505-2E9C-101B-9397-08002B2CF9AE}" pid="3" name="Producer">
    <vt:lpwstr>WinDev 29.0 (29.0.327.5)</vt:lpwstr>
  </property>
  <property fmtid="{D5CDD505-2E9C-101B-9397-08002B2CF9AE}" pid="4" name="LastSaved">
    <vt:filetime>2026-03-10T00:00:00Z</vt:filetime>
  </property>
  <property fmtid="{D5CDD505-2E9C-101B-9397-08002B2CF9AE}" pid="5" name="ClassificationContentMarkingFooterLocations">
    <vt:lpwstr>Office Theme:8</vt:lpwstr>
  </property>
  <property fmtid="{D5CDD505-2E9C-101B-9397-08002B2CF9AE}" pid="6" name="ClassificationContentMarkingFooterText">
    <vt:lpwstr>C2 - COLAS GROUP INTERNAL: Employees and partners who need to know.</vt:lpwstr>
  </property>
  <property fmtid="{D5CDD505-2E9C-101B-9397-08002B2CF9AE}" pid="7" name="ContentTypeId">
    <vt:lpwstr>0x010100E1E580646DDB874D9FD91781D541B779</vt:lpwstr>
  </property>
</Properties>
</file>